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405" r:id="rId2"/>
    <p:sldId id="404" r:id="rId3"/>
    <p:sldId id="423" r:id="rId4"/>
    <p:sldId id="439" r:id="rId5"/>
    <p:sldId id="438" r:id="rId6"/>
    <p:sldId id="433" r:id="rId7"/>
    <p:sldId id="432" r:id="rId8"/>
    <p:sldId id="434" r:id="rId9"/>
    <p:sldId id="435" r:id="rId10"/>
    <p:sldId id="436" r:id="rId11"/>
    <p:sldId id="437" r:id="rId12"/>
    <p:sldId id="430" r:id="rId13"/>
    <p:sldId id="429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B20"/>
    <a:srgbClr val="656968"/>
    <a:srgbClr val="183C47"/>
    <a:srgbClr val="005596"/>
    <a:srgbClr val="996633"/>
    <a:srgbClr val="CC6600"/>
    <a:srgbClr val="979E7E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91587" autoAdjust="0"/>
  </p:normalViewPr>
  <p:slideViewPr>
    <p:cSldViewPr>
      <p:cViewPr varScale="1">
        <p:scale>
          <a:sx n="61" d="100"/>
          <a:sy n="61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C96727E-E001-4F4C-9901-5AE4EB88FB33}" type="datetimeFigureOut">
              <a:rPr lang="fr-FR"/>
              <a:pPr>
                <a:defRPr/>
              </a:pPr>
              <a:t>10/06/2014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D8ED761F-EA07-4663-94FA-2105C4E52D4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93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075A96FB-30BA-430C-A131-9D14B43F3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1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A96FB-30BA-430C-A131-9D14B43F34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5A96FB-30BA-430C-A131-9D14B43F34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2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211138" y="1447800"/>
            <a:ext cx="87804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>
              <a:defRPr sz="3200"/>
            </a:lvl1pPr>
          </a:lstStyle>
          <a:p>
            <a:pPr lvl="0"/>
            <a:endParaRPr lang="fr-FR" noProof="0" dirty="0" smtClean="0"/>
          </a:p>
          <a:p>
            <a:pPr lvl="0"/>
            <a:r>
              <a:rPr lang="fr-FR" noProof="0" dirty="0" smtClean="0"/>
              <a:t>Rencontre pour le démarrage</a:t>
            </a:r>
          </a:p>
          <a:p>
            <a:pPr lvl="0"/>
            <a:endParaRPr lang="fr-FR" noProof="0" dirty="0" smtClean="0"/>
          </a:p>
          <a:p>
            <a:pPr lvl="0"/>
            <a:r>
              <a:rPr lang="fr-FR" noProof="0" dirty="0" smtClean="0"/>
              <a:t>de l’IIBA</a:t>
            </a:r>
          </a:p>
          <a:p>
            <a:pPr lvl="0"/>
            <a:r>
              <a:rPr lang="fr-FR" noProof="0" dirty="0" smtClean="0"/>
              <a:t>section de Québec</a:t>
            </a:r>
          </a:p>
          <a:p>
            <a:pPr lvl="0"/>
            <a:endParaRPr lang="fr-FR" noProof="0" dirty="0" smtClean="0"/>
          </a:p>
          <a:p>
            <a:pPr lvl="0"/>
            <a:endParaRPr lang="fr-FR" noProof="0" dirty="0" smtClean="0"/>
          </a:p>
          <a:p>
            <a:pPr lvl="0"/>
            <a:r>
              <a:rPr lang="fr-FR" noProof="0" dirty="0" smtClean="0"/>
              <a:t>24 mars 2010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8" y="228600"/>
            <a:ext cx="9110662" cy="101917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1788" y="1576388"/>
            <a:ext cx="8780462" cy="4295775"/>
          </a:xfrm>
        </p:spPr>
        <p:txBody>
          <a:bodyPr/>
          <a:lstStyle>
            <a:lvl1pPr>
              <a:defRPr baseline="0"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788" y="1576388"/>
            <a:ext cx="4313237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576388"/>
            <a:ext cx="4314825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8" y="228600"/>
            <a:ext cx="9110662" cy="10191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31788" y="1576388"/>
            <a:ext cx="8780462" cy="4295775"/>
          </a:xfrm>
        </p:spPr>
        <p:txBody>
          <a:bodyPr/>
          <a:lstStyle/>
          <a:p>
            <a:pPr lvl="0"/>
            <a:endParaRPr lang="fr-CA" noProof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588" y="6248400"/>
            <a:ext cx="9144000" cy="614363"/>
          </a:xfrm>
          <a:prstGeom prst="rect">
            <a:avLst/>
          </a:prstGeom>
          <a:solidFill>
            <a:srgbClr val="937E5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pitchFamily="-110" charset="-128"/>
              <a:cs typeface="+mn-cs"/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588" y="5978525"/>
            <a:ext cx="2286000" cy="228600"/>
          </a:xfrm>
          <a:prstGeom prst="rect">
            <a:avLst/>
          </a:prstGeom>
          <a:solidFill>
            <a:srgbClr val="0055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pitchFamily="-110" charset="-128"/>
              <a:cs typeface="+mn-cs"/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336800" y="5978525"/>
            <a:ext cx="6810375" cy="228600"/>
          </a:xfrm>
          <a:prstGeom prst="rect">
            <a:avLst/>
          </a:prstGeom>
          <a:solidFill>
            <a:srgbClr val="F47B2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pitchFamily="-11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1576388"/>
            <a:ext cx="8780462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88" y="228600"/>
            <a:ext cx="9110662" cy="1019175"/>
          </a:xfrm>
          <a:prstGeom prst="rect">
            <a:avLst/>
          </a:prstGeom>
          <a:solidFill>
            <a:srgbClr val="183C47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0" y="71438"/>
            <a:ext cx="9144000" cy="111125"/>
          </a:xfrm>
          <a:prstGeom prst="rect">
            <a:avLst/>
          </a:prstGeom>
          <a:solidFill>
            <a:srgbClr val="6569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pitchFamily="-110" charset="-128"/>
              <a:cs typeface="+mn-cs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1588" y="6248400"/>
            <a:ext cx="9144000" cy="614363"/>
          </a:xfrm>
          <a:prstGeom prst="rect">
            <a:avLst/>
          </a:prstGeom>
          <a:solidFill>
            <a:srgbClr val="183C4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pitchFamily="-110" charset="-128"/>
              <a:cs typeface="+mn-cs"/>
            </a:endParaRPr>
          </a:p>
        </p:txBody>
      </p:sp>
      <p:grpSp>
        <p:nvGrpSpPr>
          <p:cNvPr id="1033" name="Groupe 11"/>
          <p:cNvGrpSpPr>
            <a:grpSpLocks/>
          </p:cNvGrpSpPr>
          <p:nvPr userDrawn="1"/>
        </p:nvGrpSpPr>
        <p:grpSpPr bwMode="auto">
          <a:xfrm>
            <a:off x="347663" y="6375400"/>
            <a:ext cx="2776537" cy="406400"/>
            <a:chOff x="347663" y="6375162"/>
            <a:chExt cx="2776537" cy="407274"/>
          </a:xfrm>
        </p:grpSpPr>
        <p:pic>
          <p:nvPicPr>
            <p:cNvPr id="1034" name="Picture 15" descr="IIBA-logo-reg_tag_WHITE"/>
            <p:cNvPicPr>
              <a:picLocks noChangeAspect="1" noChangeArrowheads="1"/>
            </p:cNvPicPr>
            <p:nvPr userDrawn="1"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47663" y="6387122"/>
              <a:ext cx="2776537" cy="395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Ellipse 10"/>
            <p:cNvSpPr/>
            <p:nvPr userDrawn="1"/>
          </p:nvSpPr>
          <p:spPr>
            <a:xfrm>
              <a:off x="398463" y="6375162"/>
              <a:ext cx="134937" cy="117728"/>
            </a:xfrm>
            <a:prstGeom prst="ellipse">
              <a:avLst/>
            </a:prstGeom>
            <a:solidFill>
              <a:srgbClr val="F47B20"/>
            </a:solidFill>
            <a:ln>
              <a:solidFill>
                <a:srgbClr val="F47B2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Myriad Pro Bold Cond"/>
          <a:ea typeface="ＭＳ Ｐゴシック" pitchFamily="34" charset="-128"/>
          <a:cs typeface="Myriad Pro Bold Con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Myriad Pro Bold Cond" pitchFamily="-110" charset="0"/>
          <a:ea typeface="ＭＳ Ｐゴシック" pitchFamily="34" charset="-128"/>
          <a:cs typeface="Myriad Pro Bold Con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Myriad Pro Bold Cond" pitchFamily="-110" charset="0"/>
          <a:ea typeface="ＭＳ Ｐゴシック" pitchFamily="34" charset="-128"/>
          <a:cs typeface="Myriad Pro Bold Con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Myriad Pro Bold Cond" pitchFamily="-110" charset="0"/>
          <a:ea typeface="ＭＳ Ｐゴシック" pitchFamily="34" charset="-128"/>
          <a:cs typeface="Myriad Pro Bold Con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Myriad Pro Bold Cond" pitchFamily="-110" charset="0"/>
          <a:ea typeface="ＭＳ Ｐゴシック" pitchFamily="34" charset="-128"/>
          <a:cs typeface="Myriad Pro Bold Cond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C3C6A6"/>
          </a:solidFill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47B20"/>
        </a:buClr>
        <a:buFont typeface="Wingdings" pitchFamily="2" charset="2"/>
        <a:buChar char="§"/>
        <a:defRPr sz="2600">
          <a:solidFill>
            <a:schemeClr val="tx1"/>
          </a:solidFill>
          <a:latin typeface="Myriad Pro"/>
          <a:ea typeface="ＭＳ Ｐゴシック" pitchFamily="34" charset="-128"/>
          <a:cs typeface="Myriad Pro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56968"/>
        </a:buClr>
        <a:buFont typeface="Wingdings" pitchFamily="2" charset="2"/>
        <a:buChar char="§"/>
        <a:defRPr sz="2400">
          <a:solidFill>
            <a:srgbClr val="4D4D4D"/>
          </a:solidFill>
          <a:latin typeface="Myriad Pro"/>
          <a:ea typeface="ＭＳ Ｐゴシック" pitchFamily="34" charset="-128"/>
          <a:cs typeface="Myriad Pr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56968"/>
        </a:buClr>
        <a:buFont typeface="Wingdings" pitchFamily="2" charset="2"/>
        <a:buChar char="§"/>
        <a:defRPr sz="2000">
          <a:solidFill>
            <a:srgbClr val="4D4D4D"/>
          </a:solidFill>
          <a:latin typeface="Myriad Pro"/>
          <a:ea typeface="ＭＳ Ｐゴシック" pitchFamily="34" charset="-128"/>
          <a:cs typeface="Myriad Pro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56968"/>
        </a:buClr>
        <a:buFont typeface="Wingdings" pitchFamily="2" charset="2"/>
        <a:buChar char="§"/>
        <a:defRPr sz="2000">
          <a:solidFill>
            <a:srgbClr val="4D4D4D"/>
          </a:solidFill>
          <a:latin typeface="Myriad Pro"/>
          <a:ea typeface="ＭＳ Ｐゴシック" pitchFamily="34" charset="-128"/>
          <a:cs typeface="Myriad Pro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56968"/>
        </a:buClr>
        <a:buFont typeface="Wingdings" pitchFamily="2" charset="2"/>
        <a:buChar char="§"/>
        <a:defRPr sz="2000">
          <a:solidFill>
            <a:srgbClr val="4D4D4D"/>
          </a:solidFill>
          <a:latin typeface="Myriad Pro"/>
          <a:ea typeface="ＭＳ Ｐゴシック" pitchFamily="34" charset="-128"/>
          <a:cs typeface="Myriad Pro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67B70"/>
        </a:buClr>
        <a:buFont typeface="Wingdings" pitchFamily="-110" charset="2"/>
        <a:buChar char="§"/>
        <a:defRPr sz="2000">
          <a:solidFill>
            <a:srgbClr val="4D4D4D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67B70"/>
        </a:buClr>
        <a:buFont typeface="Wingdings" pitchFamily="-110" charset="2"/>
        <a:buChar char="§"/>
        <a:defRPr sz="2000">
          <a:solidFill>
            <a:srgbClr val="4D4D4D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67B70"/>
        </a:buClr>
        <a:buFont typeface="Wingdings" pitchFamily="-110" charset="2"/>
        <a:buChar char="§"/>
        <a:defRPr sz="2000">
          <a:solidFill>
            <a:srgbClr val="4D4D4D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67B70"/>
        </a:buClr>
        <a:buFont typeface="Wingdings" pitchFamily="-110" charset="2"/>
        <a:buChar char="§"/>
        <a:defRPr sz="2000">
          <a:solidFill>
            <a:srgbClr val="4D4D4D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1588" y="228600"/>
            <a:ext cx="9142412" cy="990600"/>
          </a:xfrm>
          <a:prstGeom prst="rect">
            <a:avLst/>
          </a:prstGeom>
          <a:solidFill>
            <a:srgbClr val="183C47"/>
          </a:solidFill>
          <a:ln w="9525">
            <a:noFill/>
            <a:miter lim="800000"/>
            <a:headEnd/>
            <a:tailEnd/>
          </a:ln>
        </p:spPr>
        <p:txBody>
          <a:bodyPr lIns="365760" anchor="ctr"/>
          <a:lstStyle/>
          <a:p>
            <a:pPr algn="ctr" eaLnBrk="0" hangingPunct="0">
              <a:defRPr/>
            </a:pPr>
            <a:endParaRPr lang="fr-FR" sz="3200" b="1">
              <a:solidFill>
                <a:srgbClr val="FF99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Bold Cond"/>
              <a:ea typeface="Myriad Pro Bold Cond"/>
              <a:cs typeface="Myriad Pro Bold Cond"/>
            </a:endParaRPr>
          </a:p>
        </p:txBody>
      </p:sp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ZoneTexte 5"/>
          <p:cNvSpPr txBox="1">
            <a:spLocks noChangeArrowheads="1"/>
          </p:cNvSpPr>
          <p:nvPr/>
        </p:nvSpPr>
        <p:spPr bwMode="auto">
          <a:xfrm>
            <a:off x="7543800" y="6469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solidFill>
                  <a:schemeClr val="bg1"/>
                </a:solidFill>
              </a:rPr>
              <a:t>www.IIBA.org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10244" name="ZoneTexte 4"/>
          <p:cNvSpPr txBox="1">
            <a:spLocks noChangeArrowheads="1"/>
          </p:cNvSpPr>
          <p:nvPr/>
        </p:nvSpPr>
        <p:spPr bwMode="auto">
          <a:xfrm>
            <a:off x="2468563" y="3733800"/>
            <a:ext cx="44243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3200"/>
              <a:t>Bilan saison 2011-2012</a:t>
            </a:r>
          </a:p>
          <a:p>
            <a:pPr algn="ctr"/>
            <a:endParaRPr lang="fr-CA" sz="3200"/>
          </a:p>
          <a:p>
            <a:pPr algn="ctr"/>
            <a:r>
              <a:rPr lang="fr-CA" sz="3200"/>
              <a:t>20 juin 2012</a:t>
            </a:r>
          </a:p>
        </p:txBody>
      </p:sp>
      <p:pic>
        <p:nvPicPr>
          <p:cNvPr id="10245" name="Picture 4" descr="IIBA Region Quebec_1180x18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4488" y="2133600"/>
            <a:ext cx="61722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évènements spéciaux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Mise sur pied du comité organisateur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Échanges avec un partenaire potentiel pour la tenue du colloque en 2013 (option non retenue pour le moment)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Participation au colloque de l’IIBA Montréal pour se préparer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État du dossier: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Date fixée au 10 avril 2013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Quelques conférenciers approchés ou identifiés (dont au moins un de calibre mondial (incluant son commanditaire)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Recrutement en cours du comité organisateur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Soumission et coûts (hôtel, repas, etc.)</a:t>
            </a:r>
          </a:p>
          <a:p>
            <a:pPr marL="742950" lvl="1" indent="-285750">
              <a:tabLst>
                <a:tab pos="1981200" algn="l"/>
              </a:tabLst>
            </a:pPr>
            <a:endParaRPr lang="fr-CA"/>
          </a:p>
          <a:p>
            <a:pPr>
              <a:tabLst>
                <a:tab pos="1981200" algn="l"/>
              </a:tabLst>
            </a:pPr>
            <a:r>
              <a:rPr lang="fr-CA"/>
              <a:t>Annie Côté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affaires corporatives</a:t>
            </a:r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838200" y="1320800"/>
            <a:ext cx="7924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Échanges avec l’IIBA Corpo: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Normes de communication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Visibilité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Échanges avec l’IIBA Genève: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Plateforme de la francophonie de l’IIBA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Dossier préparatoire sur les Webinars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Échanges avec l’IIBA Montréal: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Participation au Colloque de Montréal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/>
              <a:t>Échanges d’idées sur les solutions gagnantes d’un colloque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Implication à l’organisation du colloque 2013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endParaRPr lang="fr-CA"/>
          </a:p>
          <a:p>
            <a:pPr marL="742950" lvl="1" indent="-285750">
              <a:tabLst>
                <a:tab pos="1981200" algn="l"/>
              </a:tabLst>
            </a:pPr>
            <a:endParaRPr lang="fr-CA"/>
          </a:p>
          <a:p>
            <a:pPr>
              <a:tabLst>
                <a:tab pos="1981200" algn="l"/>
              </a:tabLst>
            </a:pPr>
            <a:r>
              <a:rPr lang="fr-CA"/>
              <a:t>Elie Lopez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financier</a:t>
            </a:r>
          </a:p>
        </p:txBody>
      </p:sp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609600" y="1727200"/>
            <a:ext cx="79248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fr-CA" sz="1600"/>
              <a:t> Le prix d’entrée de nos conférences (deuxième source de revenus en importance après les commandites) demeure très accessible et vise à encourager la communauté à se donner fréquemment rendez-vous pour échanger et partager sur leurs meilleures pratiques en analyse d’affaires</a:t>
            </a:r>
          </a:p>
          <a:p>
            <a:pPr>
              <a:buFontTx/>
              <a:buChar char="•"/>
            </a:pPr>
            <a:endParaRPr lang="fr-CA" sz="1600"/>
          </a:p>
          <a:p>
            <a:pPr>
              <a:buFontTx/>
              <a:buChar char="•"/>
            </a:pPr>
            <a:r>
              <a:rPr lang="fr-CA" sz="1600"/>
              <a:t> Cette stratégie de prix est similaire, et même un peu inférieure à ce qui se fait ailleurs à l’IIBA, notamment à Montréal</a:t>
            </a:r>
          </a:p>
          <a:p>
            <a:r>
              <a:rPr lang="fr-CA" sz="1600"/>
              <a:t> </a:t>
            </a:r>
          </a:p>
          <a:p>
            <a:pPr>
              <a:buFontTx/>
              <a:buChar char="•"/>
            </a:pPr>
            <a:r>
              <a:rPr lang="fr-CA" sz="1600"/>
              <a:t> Tel qu’on peut le voir à l’état des résultats 2011-2012, l’Association maintien sa santé financière</a:t>
            </a:r>
          </a:p>
          <a:p>
            <a:pPr>
              <a:buFontTx/>
              <a:buChar char="•"/>
            </a:pPr>
            <a:endParaRPr lang="fr-CA" sz="1600"/>
          </a:p>
          <a:p>
            <a:pPr>
              <a:buFontTx/>
              <a:buChar char="•"/>
            </a:pPr>
            <a:r>
              <a:rPr lang="fr-CA" sz="1600"/>
              <a:t> Cette situation est nécessaire pour la diffusion de la prochaine saison d’activités et pour la tenue d’un colloque prévu en 2013.</a:t>
            </a:r>
          </a:p>
          <a:p>
            <a:pPr>
              <a:buFontTx/>
              <a:buChar char="•"/>
            </a:pPr>
            <a:endParaRPr lang="fr-CA" sz="1600"/>
          </a:p>
          <a:p>
            <a:r>
              <a:rPr lang="fr-CA" sz="1600"/>
              <a:t>Isabelle Déry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financier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1751013"/>
            <a:ext cx="5599113" cy="35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Agenda</a:t>
            </a:r>
          </a:p>
        </p:txBody>
      </p:sp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5400" y="1524000"/>
            <a:ext cx="73914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Mot du président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de la programmation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des communications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</a:t>
            </a:r>
            <a:r>
              <a:rPr lang="fr-CA" sz="2200" dirty="0" smtClean="0">
                <a:latin typeface="Myriad Pro"/>
                <a:ea typeface="Myriad Pro"/>
                <a:cs typeface="Myriad Pro"/>
              </a:rPr>
              <a:t>du recrutement et des </a:t>
            </a:r>
            <a:r>
              <a:rPr lang="fr-CA" sz="2200" dirty="0">
                <a:latin typeface="Myriad Pro"/>
                <a:ea typeface="Myriad Pro"/>
                <a:cs typeface="Myriad Pro"/>
              </a:rPr>
              <a:t>commandites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compétences et certification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évènements spéciaux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affaires corporatives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r>
              <a:rPr lang="fr-CA" sz="2200" dirty="0">
                <a:latin typeface="Myriad Pro"/>
                <a:ea typeface="Myriad Pro"/>
                <a:cs typeface="Myriad Pro"/>
              </a:rPr>
              <a:t>Bilan financier</a:t>
            </a:r>
          </a:p>
          <a:p>
            <a:pPr marL="514350" indent="-514350" eaLnBrk="0" hangingPunct="0">
              <a:spcBef>
                <a:spcPct val="20000"/>
              </a:spcBef>
              <a:buClr>
                <a:srgbClr val="F47B20"/>
              </a:buClr>
              <a:buFont typeface="Wingdings" pitchFamily="2" charset="2"/>
              <a:buChar char="§"/>
            </a:pPr>
            <a:endParaRPr lang="fr-CA" sz="2200" dirty="0">
              <a:latin typeface="Myriad Pro"/>
              <a:ea typeface="Myriad Pro"/>
              <a:cs typeface="Myriad Pro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Mot du président</a:t>
            </a:r>
          </a:p>
        </p:txBody>
      </p:sp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838200" y="1347788"/>
            <a:ext cx="71628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La saison 2011-2012 (2ième de l’IIBA) a été un grand succès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sz="160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Une forte croissance dans la participation aux conférences 5 à 7 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 sz="1600"/>
              <a:t>8 conférences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 sz="1600"/>
              <a:t>431 participants en tout, moyenne de plus de 50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endParaRPr lang="fr-CA" sz="160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Un premier groupe d’étude du Babok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Le maintien des commanditaires de la première saison et ajout de CIA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Une bonne santé financière nous permettant la préparation d’un colloque en 2013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De nouveaux membres au C.A. (Annick, Élie, Philippe, Annie)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Une croissance importante du suivi de nos activités (médias sociaux)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Une collaboration avec la francophonie IIBA avec Cédric Berger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La mise en place des CDU lors de conférences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sz="1600"/>
              <a:t> Avec les préparatifs du colloque 2013 qui vont bon train, nous sommes en croissance accélérée et notre offre de services semble fort appréciée!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sz="1600"/>
          </a:p>
          <a:p>
            <a:pPr>
              <a:tabLst>
                <a:tab pos="1981200" algn="l"/>
              </a:tabLst>
            </a:pPr>
            <a:r>
              <a:rPr lang="fr-CA" sz="1600"/>
              <a:t>Jean Falardeau, président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de la programmation</a:t>
            </a: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38200" y="1218486"/>
            <a:ext cx="7924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Huit présentations ont été organisées lors de la deuxième saison de   conférences 5 à </a:t>
            </a:r>
            <a:r>
              <a:rPr lang="fr-CA" dirty="0" smtClean="0"/>
              <a:t>7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Le nombre total de participants a plus que doublé par rapport à l’année </a:t>
            </a:r>
            <a:r>
              <a:rPr lang="fr-CA" dirty="0" smtClean="0"/>
              <a:t>précédente</a:t>
            </a:r>
          </a:p>
          <a:p>
            <a:pPr lvl="1">
              <a:buFontTx/>
              <a:buChar char="•"/>
              <a:tabLst>
                <a:tab pos="1981200" algn="l"/>
              </a:tabLst>
            </a:pPr>
            <a:r>
              <a:rPr lang="fr-CA" dirty="0"/>
              <a:t> </a:t>
            </a:r>
            <a:r>
              <a:rPr lang="fr-CA" dirty="0" smtClean="0"/>
              <a:t>212 </a:t>
            </a:r>
            <a:r>
              <a:rPr lang="fr-CA" dirty="0"/>
              <a:t>participants pour la saison </a:t>
            </a:r>
            <a:r>
              <a:rPr lang="fr-CA" dirty="0" smtClean="0"/>
              <a:t>2010-2011</a:t>
            </a:r>
          </a:p>
          <a:p>
            <a:pPr lvl="1">
              <a:buFontTx/>
              <a:buChar char="•"/>
              <a:tabLst>
                <a:tab pos="1981200" algn="l"/>
              </a:tabLst>
            </a:pPr>
            <a:r>
              <a:rPr lang="fr-CA" dirty="0"/>
              <a:t> </a:t>
            </a:r>
            <a:r>
              <a:rPr lang="fr-CA" dirty="0" smtClean="0"/>
              <a:t>431 </a:t>
            </a:r>
            <a:r>
              <a:rPr lang="fr-CA" dirty="0"/>
              <a:t>participants pour la saison </a:t>
            </a:r>
            <a:r>
              <a:rPr lang="fr-CA" dirty="0" smtClean="0"/>
              <a:t>2011-2012</a:t>
            </a: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Cette augmentation très importante de participation a eu pour conséquence de tenir les conférences dans des salles de plus grande capacité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N’ayant pas à payer les inscriptions à l’avance, le 10 à 20% des absences lors des conférences nous demanderas d’examiner des alternatives pour l’an prochain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tabLst>
                <a:tab pos="1981200" algn="l"/>
              </a:tabLst>
            </a:pPr>
            <a:r>
              <a:rPr lang="fr-CA" dirty="0"/>
              <a:t>Sébastien Adam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de la programmation</a:t>
            </a:r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" y="1323975"/>
            <a:ext cx="8516937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des communications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838200" y="1427163"/>
            <a:ext cx="79248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Après LinkedIn et Facebook en 2010-2011, on a vu cette saison l’ajout de Twitter comme média IIBA pour nous suivre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À l’image du gain de popularité de nos activités, l’achalandage sur le Web (médias sociaux et site Web) a plus que doublé, augmentant d’autant la visibilité de nos partenaires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Normalisation et nouvelle image de l’IIBA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Notre stratégie de communication (site Web, médias sociaux, AnyVite, couriel) confirme l’importance du Web dans nos échanges et notre relation avec nos membres et nos partenaires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tabLst>
                <a:tab pos="1981200" algn="l"/>
              </a:tabLst>
            </a:pPr>
            <a:r>
              <a:rPr lang="fr-CA"/>
              <a:t>Christian Pelletier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smtClean="0">
                <a:solidFill>
                  <a:srgbClr val="F47B20"/>
                </a:solidFill>
              </a:rPr>
              <a:t>Bilan des communications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71600" y="1447800"/>
          <a:ext cx="6245860" cy="2057400"/>
        </p:xfrm>
        <a:graphic>
          <a:graphicData uri="http://schemas.openxmlformats.org/drawingml/2006/table">
            <a:tbl>
              <a:tblPr/>
              <a:tblGrid>
                <a:gridCol w="1560752"/>
                <a:gridCol w="1561465"/>
                <a:gridCol w="1561465"/>
                <a:gridCol w="1562178"/>
              </a:tblGrid>
              <a:tr h="3265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 dirty="0">
                          <a:latin typeface="Arial"/>
                          <a:ea typeface="Times New Roman"/>
                          <a:cs typeface="Times New Roman"/>
                        </a:rPr>
                        <a:t>Médias sociaux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 dirty="0">
                          <a:latin typeface="Arial"/>
                          <a:ea typeface="Times New Roman"/>
                          <a:cs typeface="Times New Roman"/>
                        </a:rPr>
                        <a:t>Saison 2010-2011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>
                          <a:latin typeface="Arial"/>
                          <a:ea typeface="Times New Roman"/>
                          <a:cs typeface="Times New Roman"/>
                        </a:rPr>
                        <a:t>Saison 2011-2012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>
                          <a:latin typeface="Arial"/>
                          <a:ea typeface="Times New Roman"/>
                          <a:cs typeface="Times New Roman"/>
                        </a:rPr>
                        <a:t>Taux de croissance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Linkedin (groupe)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37 membres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94 membres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154%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Linkedin (page)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4 abonnés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15 abonnés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275%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Facebook (page)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10 abonnés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19 abonnés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90%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3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Twitter (compte)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---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15 abonnés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800">
                          <a:latin typeface="Arial"/>
                          <a:ea typeface="Times New Roman"/>
                          <a:cs typeface="Times New Roman"/>
                        </a:rPr>
                        <a:t>(depuis oct. 2011)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dirty="0">
                          <a:latin typeface="Arial"/>
                          <a:ea typeface="Times New Roman"/>
                          <a:cs typeface="Times New Roman"/>
                        </a:rPr>
                        <a:t>---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71600" y="3657600"/>
          <a:ext cx="6248400" cy="1828799"/>
        </p:xfrm>
        <a:graphic>
          <a:graphicData uri="http://schemas.openxmlformats.org/drawingml/2006/table">
            <a:tbl>
              <a:tblPr/>
              <a:tblGrid>
                <a:gridCol w="1561386"/>
                <a:gridCol w="1562100"/>
                <a:gridCol w="1562100"/>
                <a:gridCol w="1562814"/>
              </a:tblGrid>
              <a:tr h="34497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 dirty="0">
                          <a:latin typeface="Arial"/>
                          <a:ea typeface="Times New Roman"/>
                          <a:cs typeface="Times New Roman"/>
                        </a:rPr>
                        <a:t>Liste maîtresse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>
                          <a:latin typeface="Arial"/>
                          <a:ea typeface="Times New Roman"/>
                          <a:cs typeface="Times New Roman"/>
                        </a:rPr>
                        <a:t>Saison 2010-2011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 dirty="0">
                          <a:latin typeface="Arial"/>
                          <a:ea typeface="Times New Roman"/>
                          <a:cs typeface="Times New Roman"/>
                        </a:rPr>
                        <a:t>Saison 2011-2012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b="1">
                          <a:latin typeface="Arial"/>
                          <a:ea typeface="Times New Roman"/>
                          <a:cs typeface="Times New Roman"/>
                        </a:rPr>
                        <a:t>Taux de croissance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79386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Membres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800">
                          <a:latin typeface="Arial"/>
                          <a:ea typeface="Times New Roman"/>
                          <a:cs typeface="Times New Roman"/>
                        </a:rPr>
                        <a:t>(février 2012)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154%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Non-membres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163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415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154%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Personnes totales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187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>
                          <a:latin typeface="Arial"/>
                          <a:ea typeface="Times New Roman"/>
                          <a:cs typeface="Times New Roman"/>
                        </a:rPr>
                        <a:t>476</a:t>
                      </a:r>
                      <a:endParaRPr lang="fr-CA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980565" algn="l"/>
                          <a:tab pos="3420745" algn="r"/>
                          <a:tab pos="5490845" algn="r"/>
                        </a:tabLst>
                      </a:pPr>
                      <a:r>
                        <a:rPr lang="fr-CA" sz="900" dirty="0">
                          <a:latin typeface="Arial"/>
                          <a:ea typeface="Times New Roman"/>
                          <a:cs typeface="Times New Roman"/>
                        </a:rPr>
                        <a:t>154%</a:t>
                      </a:r>
                      <a:endParaRPr lang="fr-CA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dirty="0" smtClean="0">
                <a:solidFill>
                  <a:srgbClr val="F47B20"/>
                </a:solidFill>
              </a:rPr>
              <a:t>Bilan du recrutement et des commandites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838200" y="1568450"/>
            <a:ext cx="7924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Maintien des commanditaires de la saison 2010-2011 et ajout d’un nouveau commanditaire (CIA)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Plus grande implication des commanditaires: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 dirty="0"/>
              <a:t>CGI a organisé une conférence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 dirty="0" err="1"/>
              <a:t>Lamdba</a:t>
            </a:r>
            <a:r>
              <a:rPr lang="fr-CA" dirty="0"/>
              <a:t> a commandité un conférencier</a:t>
            </a:r>
          </a:p>
          <a:p>
            <a:pPr marL="742950" lvl="1" indent="-285750">
              <a:buFontTx/>
              <a:buChar char="•"/>
              <a:tabLst>
                <a:tab pos="1981200" algn="l"/>
              </a:tabLst>
            </a:pPr>
            <a:r>
              <a:rPr lang="fr-CA" dirty="0"/>
              <a:t>Fujitsu nous propose des ressources</a:t>
            </a:r>
          </a:p>
          <a:p>
            <a:pPr marL="742950" lvl="1" indent="-285750"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Du point de vue du </a:t>
            </a:r>
            <a:r>
              <a:rPr lang="fr-CA" dirty="0" err="1"/>
              <a:t>membership</a:t>
            </a:r>
            <a:r>
              <a:rPr lang="fr-CA" dirty="0"/>
              <a:t>, progression de 254% (24 à 61)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 dirty="0"/>
              <a:t> Progression similaire de la liste de distribution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buFontTx/>
              <a:buChar char="•"/>
              <a:tabLst>
                <a:tab pos="1981200" algn="l"/>
              </a:tabLst>
            </a:pPr>
            <a:endParaRPr lang="fr-CA" dirty="0"/>
          </a:p>
          <a:p>
            <a:pPr>
              <a:tabLst>
                <a:tab pos="1981200" algn="l"/>
              </a:tabLst>
            </a:pPr>
            <a:r>
              <a:rPr lang="fr-CA" dirty="0"/>
              <a:t>Renaud Bergeron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88" y="228600"/>
            <a:ext cx="9142412" cy="990600"/>
          </a:xfrm>
        </p:spPr>
        <p:txBody>
          <a:bodyPr/>
          <a:lstStyle/>
          <a:p>
            <a:r>
              <a:rPr lang="fr-FR" dirty="0" smtClean="0">
                <a:solidFill>
                  <a:srgbClr val="F47B20"/>
                </a:solidFill>
              </a:rPr>
              <a:t>Bilan compétences et certification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838200" y="1303338"/>
            <a:ext cx="7924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Suivi de la traduction du Babok en français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Mise à jour du site Web dans la section « compétences »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Octroi de CDU lors des conférences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18 participants au premier groupe d’étude du Babok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Échanges avec 10 sections de l’IIBA (Amérique du Nord) pour cueillir les meilleures pratiques à la certification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r>
              <a:rPr lang="fr-CA"/>
              <a:t> Positionnement de l’IIBA sur son rôle dans la préparation à la formation</a:t>
            </a:r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buFontTx/>
              <a:buChar char="•"/>
              <a:tabLst>
                <a:tab pos="1981200" algn="l"/>
              </a:tabLst>
            </a:pPr>
            <a:endParaRPr lang="fr-CA"/>
          </a:p>
          <a:p>
            <a:pPr>
              <a:tabLst>
                <a:tab pos="1981200" algn="l"/>
              </a:tabLst>
            </a:pPr>
            <a:r>
              <a:rPr lang="fr-CA"/>
              <a:t>Philippe Gauthier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IIBA">
      <a:dk1>
        <a:sysClr val="windowText" lastClr="000000"/>
      </a:dk1>
      <a:lt1>
        <a:sysClr val="window" lastClr="FFFFFF"/>
      </a:lt1>
      <a:dk2>
        <a:srgbClr val="5D6949"/>
      </a:dk2>
      <a:lt2>
        <a:srgbClr val="979E7E"/>
      </a:lt2>
      <a:accent1>
        <a:srgbClr val="4C5B5F"/>
      </a:accent1>
      <a:accent2>
        <a:srgbClr val="70634E"/>
      </a:accent2>
      <a:accent3>
        <a:srgbClr val="40536C"/>
      </a:accent3>
      <a:accent4>
        <a:srgbClr val="8C1F39"/>
      </a:accent4>
      <a:accent5>
        <a:srgbClr val="A98D24"/>
      </a:accent5>
      <a:accent6>
        <a:srgbClr val="979E7E"/>
      </a:accent6>
      <a:hlink>
        <a:srgbClr val="566929"/>
      </a:hlink>
      <a:folHlink>
        <a:srgbClr val="7E76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A5002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7275</TotalTime>
  <Words>838</Words>
  <Application>Microsoft Office PowerPoint</Application>
  <PresentationFormat>On-screen Show (4:3)</PresentationFormat>
  <Paragraphs>167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Agenda</vt:lpstr>
      <vt:lpstr>Mot du président</vt:lpstr>
      <vt:lpstr>Bilan de la programmation</vt:lpstr>
      <vt:lpstr>Bilan de la programmation</vt:lpstr>
      <vt:lpstr>Bilan des communications</vt:lpstr>
      <vt:lpstr>Bilan des communications</vt:lpstr>
      <vt:lpstr>Bilan du recrutement et des commandites</vt:lpstr>
      <vt:lpstr>Bilan compétences et certification</vt:lpstr>
      <vt:lpstr>Bilan évènements spéciaux</vt:lpstr>
      <vt:lpstr>Bilan affaires corporatives</vt:lpstr>
      <vt:lpstr>Bilan financier</vt:lpstr>
      <vt:lpstr>Bilan financier</vt:lpstr>
    </vt:vector>
  </TitlesOfParts>
  <Company>International Institute of Business Analysis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IIBA Chapter Kick-off</dc:title>
  <dc:creator>IIBA</dc:creator>
  <cp:lastModifiedBy>Bleh</cp:lastModifiedBy>
  <cp:revision>435</cp:revision>
  <dcterms:created xsi:type="dcterms:W3CDTF">2008-10-09T13:34:27Z</dcterms:created>
  <dcterms:modified xsi:type="dcterms:W3CDTF">2014-06-11T03:09:25Z</dcterms:modified>
</cp:coreProperties>
</file>